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5" r:id="rId3"/>
    <p:sldId id="325" r:id="rId4"/>
    <p:sldId id="346" r:id="rId5"/>
    <p:sldId id="348" r:id="rId6"/>
    <p:sldId id="342" r:id="rId7"/>
    <p:sldId id="350" r:id="rId8"/>
    <p:sldId id="349" r:id="rId9"/>
    <p:sldId id="351" r:id="rId10"/>
    <p:sldId id="352" r:id="rId11"/>
    <p:sldId id="353" r:id="rId12"/>
    <p:sldId id="344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C6CAC-C899-49A9-9604-0F4390165417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71607-A3E8-46FA-A10A-E65A361B7E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42AE2-CED9-4193-A768-580FB1BD9189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BA7A7-03F1-404D-8D4B-122C6DD60F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10</a:t>
            </a:fld>
            <a:endParaRPr lang="pt-B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12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3</a:t>
            </a:fld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8</a:t>
            </a:fld>
            <a:endParaRPr lang="pt-B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2F7F4CB-6B94-42F0-8CD4-5FA6DF239F32}" type="datetimeFigureOut">
              <a:rPr lang="pt-BR" smtClean="0"/>
              <a:pPr/>
              <a:t>25/06/2016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Perspectiva Bíblica sobre a igreja, sua natureza e missão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74840" cy="681190"/>
          </a:xfrm>
        </p:spPr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Prof. Mauricio Fernandes</a:t>
            </a:r>
          </a:p>
          <a:p>
            <a:endParaRPr lang="pt-BR" dirty="0"/>
          </a:p>
        </p:txBody>
      </p:sp>
      <p:pic>
        <p:nvPicPr>
          <p:cNvPr id="5" name="Imagem 4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5013176"/>
            <a:ext cx="2819794" cy="847843"/>
          </a:xfrm>
          <a:prstGeom prst="rect">
            <a:avLst/>
          </a:prstGeom>
        </p:spPr>
      </p:pic>
      <p:pic>
        <p:nvPicPr>
          <p:cNvPr id="6" name="Imagem 5" descr="PIB NOVO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4725144"/>
            <a:ext cx="2333951" cy="1648055"/>
          </a:xfrm>
          <a:prstGeom prst="rect">
            <a:avLst/>
          </a:prstGeom>
        </p:spPr>
      </p:pic>
      <p:pic>
        <p:nvPicPr>
          <p:cNvPr id="13" name="Imagem 12" descr="logo sigma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50042" y="5216435"/>
            <a:ext cx="2354406" cy="51682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11560" y="6145559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 Black" pitchFamily="34" charset="0"/>
              </a:rPr>
              <a:t>www.pibnovaalianca.org</a:t>
            </a:r>
            <a:endParaRPr lang="pt-BR" sz="1400" dirty="0">
              <a:latin typeface="Arial Black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516216" y="5733257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 Black" pitchFamily="34" charset="0"/>
              </a:rPr>
              <a:t>www.mpmf.com.br</a:t>
            </a:r>
            <a:endParaRPr lang="pt-BR" sz="1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A igreja não pode ser alheia à sociedade </a:t>
            </a:r>
            <a:r>
              <a:rPr lang="pt-BR" dirty="0" smtClean="0"/>
              <a:t>da qual </a:t>
            </a:r>
            <a:r>
              <a:rPr lang="pt-BR" dirty="0" smtClean="0"/>
              <a:t>faz parte. Ser igreja é fazer parte </a:t>
            </a:r>
            <a:r>
              <a:rPr lang="pt-BR" dirty="0" smtClean="0"/>
              <a:t>da comunidade </a:t>
            </a:r>
            <a:r>
              <a:rPr lang="pt-BR" dirty="0" smtClean="0"/>
              <a:t>dos “chamados para fora” (</a:t>
            </a:r>
            <a:r>
              <a:rPr lang="pt-BR" dirty="0" smtClean="0"/>
              <a:t>do grego</a:t>
            </a:r>
            <a:r>
              <a:rPr lang="pt-BR" dirty="0" smtClean="0"/>
              <a:t>, </a:t>
            </a:r>
            <a:r>
              <a:rPr lang="pt-BR" i="1" dirty="0" err="1" smtClean="0"/>
              <a:t>ekklesia</a:t>
            </a:r>
            <a:r>
              <a:rPr lang="pt-BR" i="1" dirty="0" smtClean="0"/>
              <a:t>), </a:t>
            </a:r>
            <a:r>
              <a:rPr lang="pt-BR" i="1" dirty="0" smtClean="0"/>
              <a:t>comunidade </a:t>
            </a:r>
            <a:r>
              <a:rPr lang="pt-BR" i="1" dirty="0" smtClean="0"/>
              <a:t>dos que </a:t>
            </a:r>
            <a:r>
              <a:rPr lang="pt-BR" i="1" dirty="0" smtClean="0"/>
              <a:t>foram </a:t>
            </a:r>
            <a:r>
              <a:rPr lang="pt-BR" dirty="0" smtClean="0"/>
              <a:t>convocados </a:t>
            </a:r>
            <a:r>
              <a:rPr lang="pt-BR" dirty="0" smtClean="0"/>
              <a:t>a abandonarem o estilo </a:t>
            </a:r>
            <a:r>
              <a:rPr lang="pt-BR" dirty="0" smtClean="0"/>
              <a:t>de vida </a:t>
            </a:r>
            <a:r>
              <a:rPr lang="pt-BR" dirty="0" smtClean="0"/>
              <a:t>centrado no eu e nas coisas </a:t>
            </a:r>
            <a:r>
              <a:rPr lang="pt-BR" dirty="0" smtClean="0"/>
              <a:t>passageiras da </a:t>
            </a:r>
            <a:r>
              <a:rPr lang="pt-BR" dirty="0" smtClean="0"/>
              <a:t>vida, a fim de “</a:t>
            </a:r>
            <a:r>
              <a:rPr lang="pt-BR" i="1" dirty="0" smtClean="0"/>
              <a:t>lançarem mão do arado</a:t>
            </a:r>
            <a:r>
              <a:rPr lang="pt-BR" i="1" dirty="0" smtClean="0"/>
              <a:t>” </a:t>
            </a:r>
            <a:r>
              <a:rPr lang="pt-BR" dirty="0" smtClean="0"/>
              <a:t>na </a:t>
            </a:r>
            <a:r>
              <a:rPr lang="pt-BR" dirty="0" smtClean="0"/>
              <a:t>construção do projeto de Deus, </a:t>
            </a:r>
            <a:r>
              <a:rPr lang="pt-BR" dirty="0" smtClean="0"/>
              <a:t>começando neles </a:t>
            </a:r>
            <a:r>
              <a:rPr lang="pt-BR" dirty="0" smtClean="0"/>
              <a:t>mesmos e se estendendo </a:t>
            </a:r>
            <a:r>
              <a:rPr lang="pt-BR" dirty="0" smtClean="0"/>
              <a:t>aos outros</a:t>
            </a:r>
            <a:r>
              <a:rPr lang="pt-BR" dirty="0" smtClean="0"/>
              <a:t>. Ser cristão é ser agente de </a:t>
            </a:r>
            <a:r>
              <a:rPr lang="pt-BR" dirty="0" smtClean="0"/>
              <a:t>mudança num </a:t>
            </a:r>
            <a:r>
              <a:rPr lang="pt-BR" dirty="0" smtClean="0"/>
              <a:t>mundo em crise.</a:t>
            </a: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Sobre igreja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O Censo de 2010 do IBGE revelou que a população evangélica no Brasil passou de 15,4% em 2000 para 22,2% em 2010. Destacado por Cardoso em 2011 na sua matéria para revista “Isto É” sobre </a:t>
            </a:r>
            <a:r>
              <a:rPr lang="pt-BR" dirty="0" smtClean="0"/>
              <a:t>“</a:t>
            </a:r>
            <a:r>
              <a:rPr lang="pt-BR" dirty="0" smtClean="0"/>
              <a:t>O novo retrato da fé no Brasil”, o crescimento assustador dos que se declararam “</a:t>
            </a:r>
            <a:r>
              <a:rPr lang="pt-BR" dirty="0" smtClean="0">
                <a:solidFill>
                  <a:srgbClr val="FF0000"/>
                </a:solidFill>
              </a:rPr>
              <a:t>evangélicos sem igreja</a:t>
            </a:r>
            <a:r>
              <a:rPr lang="pt-BR" dirty="0" smtClean="0"/>
              <a:t>”, classificados pelo IBGE como </a:t>
            </a:r>
            <a:r>
              <a:rPr lang="pt-BR" dirty="0" smtClean="0">
                <a:solidFill>
                  <a:srgbClr val="FF0000"/>
                </a:solidFill>
              </a:rPr>
              <a:t>evangélicos sem vínculo</a:t>
            </a:r>
            <a:r>
              <a:rPr lang="pt-BR" dirty="0" smtClean="0"/>
              <a:t> institucional, que entre 2000 e 2010 aumentaram em </a:t>
            </a:r>
            <a:r>
              <a:rPr lang="pt-BR" dirty="0" smtClean="0">
                <a:solidFill>
                  <a:srgbClr val="FF0000"/>
                </a:solidFill>
              </a:rPr>
              <a:t>779,2%</a:t>
            </a:r>
            <a:r>
              <a:rPr lang="pt-BR" dirty="0" smtClean="0"/>
              <a:t> ou de 8,7 vezes (de 1.048.487 para 9.218.129). Neste mesmo </a:t>
            </a:r>
            <a:r>
              <a:rPr lang="pt-BR" dirty="0" smtClean="0"/>
              <a:t>censo </a:t>
            </a:r>
            <a:r>
              <a:rPr lang="pt-BR" dirty="0" smtClean="0">
                <a:solidFill>
                  <a:srgbClr val="FF0000"/>
                </a:solidFill>
              </a:rPr>
              <a:t>aumentou </a:t>
            </a:r>
            <a:r>
              <a:rPr lang="pt-BR" dirty="0" smtClean="0">
                <a:solidFill>
                  <a:srgbClr val="FF0000"/>
                </a:solidFill>
              </a:rPr>
              <a:t>o número dos que dizem não ter religião, quintuplicando de tamanho entre 1980 e 2010</a:t>
            </a:r>
            <a:r>
              <a:rPr lang="pt-BR" dirty="0" smtClean="0"/>
              <a:t>, </a:t>
            </a:r>
            <a:r>
              <a:rPr lang="pt-BR" u="sng" dirty="0" smtClean="0"/>
              <a:t>grupo este heterogêneo composto por agnósticos, ateus e, sobretudo por </a:t>
            </a:r>
            <a:r>
              <a:rPr lang="pt-BR" u="sng" dirty="0" smtClean="0">
                <a:solidFill>
                  <a:srgbClr val="FF0000"/>
                </a:solidFill>
              </a:rPr>
              <a:t>indivíduos que passaram a declarar não dispor de filiação religiosa, não necessariamente por descrença</a:t>
            </a:r>
            <a:r>
              <a:rPr lang="pt-BR" u="sng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pt-BR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pt-BR" b="1" i="1" dirty="0" smtClean="0"/>
              <a:t>“Diante </a:t>
            </a:r>
            <a:r>
              <a:rPr lang="pt-BR" b="1" i="1" dirty="0" smtClean="0"/>
              <a:t>desta realidade histórica, o que tem acontecido com as nossas igrejas e congregações</a:t>
            </a:r>
            <a:r>
              <a:rPr lang="pt-BR" b="1" i="1" dirty="0" smtClean="0"/>
              <a:t>?”</a:t>
            </a:r>
          </a:p>
          <a:p>
            <a:pPr algn="ctr">
              <a:buNone/>
            </a:pPr>
            <a:endParaRPr lang="pt-BR" b="1" i="1" dirty="0">
              <a:solidFill>
                <a:srgbClr val="FF0000"/>
              </a:solidFill>
            </a:endParaRPr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Um retrato atual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O que faremos como servos de Cristo? </a:t>
            </a:r>
          </a:p>
          <a:p>
            <a:endParaRPr lang="pt-BR" dirty="0" smtClean="0"/>
          </a:p>
          <a:p>
            <a:r>
              <a:rPr lang="pt-BR" dirty="0" smtClean="0"/>
              <a:t>A igreja segundo o padrão bíblico é fundamental para estabelecermos uma relação entre ela, seus membros e o mundo.</a:t>
            </a:r>
          </a:p>
          <a:p>
            <a:endParaRPr lang="pt-BR" dirty="0" smtClean="0"/>
          </a:p>
          <a:p>
            <a:r>
              <a:rPr lang="pt-BR" dirty="0" smtClean="0"/>
              <a:t>Ela é parte do Reino de Deus, foi </a:t>
            </a:r>
            <a:r>
              <a:rPr lang="pt-BR" dirty="0" err="1" smtClean="0"/>
              <a:t>ideia</a:t>
            </a:r>
            <a:r>
              <a:rPr lang="pt-BR" dirty="0" smtClean="0"/>
              <a:t> </a:t>
            </a:r>
            <a:r>
              <a:rPr lang="pt-BR" dirty="0" err="1" smtClean="0"/>
              <a:t>dEle</a:t>
            </a:r>
            <a:r>
              <a:rPr lang="pt-BR" dirty="0" smtClean="0"/>
              <a:t> e portanto não é bíblico o “o crente sem igreja” (Hebreus 10.25)</a:t>
            </a:r>
          </a:p>
          <a:p>
            <a:endParaRPr lang="pt-BR" dirty="0" smtClean="0"/>
          </a:p>
          <a:p>
            <a:r>
              <a:rPr lang="pt-BR" dirty="0" smtClean="0"/>
              <a:t>Nenhuma </a:t>
            </a:r>
            <a:r>
              <a:rPr lang="pt-BR" dirty="0" smtClean="0"/>
              <a:t>instituição tem </a:t>
            </a:r>
            <a:r>
              <a:rPr lang="pt-BR" dirty="0" smtClean="0"/>
              <a:t>assegurado um </a:t>
            </a:r>
            <a:r>
              <a:rPr lang="pt-BR" dirty="0" smtClean="0"/>
              <a:t>futuro promissor tão </a:t>
            </a:r>
            <a:r>
              <a:rPr lang="pt-BR" dirty="0" smtClean="0"/>
              <a:t>seguro, tão </a:t>
            </a:r>
            <a:r>
              <a:rPr lang="pt-BR" dirty="0" smtClean="0"/>
              <a:t>solene e sublime como a igreja. A </a:t>
            </a:r>
            <a:r>
              <a:rPr lang="pt-BR" dirty="0" smtClean="0"/>
              <a:t>igreja aguarda </a:t>
            </a:r>
            <a:r>
              <a:rPr lang="pt-BR" dirty="0" smtClean="0"/>
              <a:t>a maravilhosa recepção que </a:t>
            </a:r>
            <a:r>
              <a:rPr lang="pt-BR" dirty="0" smtClean="0"/>
              <a:t>o Mestre </a:t>
            </a:r>
            <a:r>
              <a:rPr lang="pt-BR" dirty="0" smtClean="0"/>
              <a:t>lhe </a:t>
            </a:r>
            <a:r>
              <a:rPr lang="pt-BR" dirty="0" smtClean="0"/>
              <a:t>prometeu</a:t>
            </a:r>
          </a:p>
          <a:p>
            <a:endParaRPr lang="pt-BR" dirty="0" smtClean="0"/>
          </a:p>
          <a:p>
            <a:r>
              <a:rPr lang="pt-BR" dirty="0" smtClean="0"/>
              <a:t>O que </a:t>
            </a:r>
            <a:r>
              <a:rPr lang="pt-BR" smtClean="0"/>
              <a:t>faremos daqui em diante?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Para terminar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O tema das lições da EBD nestes próximos três meses tem como foco a igreja </a:t>
            </a:r>
            <a:r>
              <a:rPr lang="pt-BR" dirty="0" smtClean="0"/>
              <a:t>de Cristo </a:t>
            </a:r>
            <a:r>
              <a:rPr lang="pt-BR" dirty="0" smtClean="0"/>
              <a:t>– sua natureza e missão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Como você vê a igreja?</a:t>
            </a:r>
          </a:p>
          <a:p>
            <a:r>
              <a:rPr lang="pt-BR" dirty="0" smtClean="0"/>
              <a:t>Qual o ideal de igreja pra você?</a:t>
            </a:r>
          </a:p>
          <a:p>
            <a:r>
              <a:rPr lang="pt-BR" dirty="0" smtClean="0"/>
              <a:t>Como você pensa a igreja?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tema do trimestre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Falar de igreja é falar da agência do reino de Deus aqui na terra. Quando Jesus </a:t>
            </a:r>
            <a:r>
              <a:rPr lang="pt-BR" dirty="0" smtClean="0"/>
              <a:t>quis instituir </a:t>
            </a:r>
            <a:r>
              <a:rPr lang="pt-BR" dirty="0" smtClean="0"/>
              <a:t>o </a:t>
            </a:r>
            <a:r>
              <a:rPr lang="pt-BR" dirty="0" smtClean="0"/>
              <a:t>“Novo Israel”, </a:t>
            </a:r>
            <a:r>
              <a:rPr lang="pt-BR" dirty="0" smtClean="0"/>
              <a:t>ele usou o termo “</a:t>
            </a:r>
            <a:r>
              <a:rPr lang="pt-BR" b="1" i="1" dirty="0" smtClean="0"/>
              <a:t>ekklesía</a:t>
            </a:r>
            <a:r>
              <a:rPr lang="pt-BR" dirty="0" smtClean="0"/>
              <a:t>”, que significa </a:t>
            </a:r>
            <a:r>
              <a:rPr lang="pt-BR" dirty="0" smtClean="0"/>
              <a:t>assembléia</a:t>
            </a:r>
            <a:r>
              <a:rPr lang="pt-BR" dirty="0" smtClean="0"/>
              <a:t>, convocação</a:t>
            </a:r>
            <a:r>
              <a:rPr lang="pt-BR" dirty="0" smtClean="0"/>
              <a:t>, congregação </a:t>
            </a:r>
            <a:r>
              <a:rPr lang="pt-BR" dirty="0" smtClean="0"/>
              <a:t>ou reunião, cujo correlato hebraico é “</a:t>
            </a:r>
            <a:r>
              <a:rPr lang="pt-BR" b="1" i="1" dirty="0" smtClean="0"/>
              <a:t>qahal</a:t>
            </a:r>
            <a:r>
              <a:rPr lang="pt-BR" dirty="0" smtClean="0"/>
              <a:t>” do Antigo </a:t>
            </a:r>
            <a:r>
              <a:rPr lang="pt-BR" dirty="0" smtClean="0"/>
              <a:t>Testamento, que </a:t>
            </a:r>
            <a:r>
              <a:rPr lang="pt-BR" dirty="0" smtClean="0"/>
              <a:t>designa Israel num </a:t>
            </a:r>
            <a:r>
              <a:rPr lang="pt-BR" u="sng" dirty="0" smtClean="0"/>
              <a:t>sentido ideal</a:t>
            </a:r>
            <a:r>
              <a:rPr lang="pt-BR" dirty="0" smtClean="0"/>
              <a:t> como propriedade peculiar de </a:t>
            </a:r>
            <a:r>
              <a:rPr lang="pt-BR" dirty="0" smtClean="0"/>
              <a:t>Iavé e </a:t>
            </a:r>
            <a:r>
              <a:rPr lang="pt-BR" dirty="0" smtClean="0"/>
              <a:t>descendente de Abraão; refere-se a </a:t>
            </a:r>
            <a:r>
              <a:rPr lang="pt-BR" dirty="0" smtClean="0"/>
              <a:t>Israel como nação teocrática. 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Ao expressar “Edificarei a minha igreja</a:t>
            </a:r>
            <a:r>
              <a:rPr lang="pt-BR" dirty="0" smtClean="0"/>
              <a:t>”, Jesus </a:t>
            </a:r>
            <a:r>
              <a:rPr lang="pt-BR" dirty="0" smtClean="0"/>
              <a:t>expõe a visão profética do </a:t>
            </a:r>
            <a:r>
              <a:rPr lang="pt-BR" dirty="0" smtClean="0"/>
              <a:t>significado final </a:t>
            </a:r>
            <a:r>
              <a:rPr lang="pt-BR" dirty="0" smtClean="0"/>
              <a:t>da promoção do seu </a:t>
            </a:r>
            <a:r>
              <a:rPr lang="pt-BR" dirty="0" smtClean="0"/>
              <a:t>reino – O povo de Deus conforme o desejo de Deus.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tema igreja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Como definiremos a igreja ?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padrão bíblico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ogo sigm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Como definiremos a igreja ?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De acordo com os padrões bíblicos, </a:t>
            </a:r>
            <a:r>
              <a:rPr lang="pt-BR" dirty="0" smtClean="0"/>
              <a:t>podemos definir </a:t>
            </a:r>
            <a:r>
              <a:rPr lang="pt-BR" dirty="0" smtClean="0"/>
              <a:t>igreja </a:t>
            </a:r>
            <a:r>
              <a:rPr lang="pt-BR" dirty="0" smtClean="0"/>
              <a:t>como:</a:t>
            </a:r>
          </a:p>
          <a:p>
            <a:r>
              <a:rPr lang="pt-BR" dirty="0" smtClean="0"/>
              <a:t>Uma </a:t>
            </a:r>
            <a:r>
              <a:rPr lang="pt-BR" i="1" dirty="0" smtClean="0"/>
              <a:t>congregação de </a:t>
            </a:r>
            <a:r>
              <a:rPr lang="pt-BR" i="1" dirty="0" smtClean="0"/>
              <a:t>pessoas regeneradas batizadas que, </a:t>
            </a:r>
            <a:r>
              <a:rPr lang="pt-BR" i="1" dirty="0" smtClean="0"/>
              <a:t>associadas umas </a:t>
            </a:r>
            <a:r>
              <a:rPr lang="pt-BR" i="1" dirty="0" smtClean="0"/>
              <a:t>às outras, se reúnem, </a:t>
            </a:r>
            <a:r>
              <a:rPr lang="pt-BR" i="1" dirty="0" smtClean="0"/>
              <a:t>voluntariamente, sob </a:t>
            </a:r>
            <a:r>
              <a:rPr lang="pt-BR" i="1" dirty="0" smtClean="0"/>
              <a:t>as leis de Cristo e sob um pacto </a:t>
            </a:r>
            <a:r>
              <a:rPr lang="pt-BR" i="1" dirty="0" smtClean="0"/>
              <a:t>de fé </a:t>
            </a:r>
            <a:r>
              <a:rPr lang="pt-BR" i="1" dirty="0" smtClean="0"/>
              <a:t>e </a:t>
            </a:r>
            <a:r>
              <a:rPr lang="pt-BR" i="1" dirty="0" smtClean="0"/>
              <a:t>comunhão.</a:t>
            </a:r>
          </a:p>
          <a:p>
            <a:endParaRPr lang="pt-BR" i="1" dirty="0" smtClean="0"/>
          </a:p>
          <a:p>
            <a:r>
              <a:rPr lang="pt-BR" i="1" dirty="0" smtClean="0"/>
              <a:t>O objetivo é de </a:t>
            </a:r>
            <a:r>
              <a:rPr lang="pt-BR" i="1" dirty="0" smtClean="0"/>
              <a:t>estender </a:t>
            </a:r>
            <a:r>
              <a:rPr lang="pt-BR" i="1" dirty="0" smtClean="0"/>
              <a:t>o reino </a:t>
            </a:r>
            <a:r>
              <a:rPr lang="pt-BR" i="1" dirty="0" smtClean="0"/>
              <a:t>de Deus nas suas vidas e nas de </a:t>
            </a:r>
            <a:r>
              <a:rPr lang="pt-BR" i="1" dirty="0" smtClean="0"/>
              <a:t>outros, observando </a:t>
            </a:r>
            <a:r>
              <a:rPr lang="pt-BR" i="1" dirty="0" smtClean="0"/>
              <a:t>as ordenanças de Cristo, </a:t>
            </a:r>
            <a:r>
              <a:rPr lang="pt-BR" i="1" dirty="0" smtClean="0"/>
              <a:t>exercendo os </a:t>
            </a:r>
            <a:r>
              <a:rPr lang="pt-BR" i="1" dirty="0" smtClean="0"/>
              <a:t>dons que lhe foram concedidos </a:t>
            </a:r>
            <a:r>
              <a:rPr lang="pt-BR" i="1" dirty="0" smtClean="0"/>
              <a:t>e praticando </a:t>
            </a:r>
            <a:r>
              <a:rPr lang="pt-BR" i="1" dirty="0" smtClean="0"/>
              <a:t>a </a:t>
            </a:r>
            <a:r>
              <a:rPr lang="pt-BR" b="1" i="1" dirty="0" err="1" smtClean="0"/>
              <a:t>koinonia</a:t>
            </a:r>
            <a:r>
              <a:rPr lang="pt-BR" i="1" dirty="0" smtClean="0"/>
              <a:t>,  </a:t>
            </a:r>
            <a:r>
              <a:rPr lang="pt-BR" i="1" dirty="0" smtClean="0"/>
              <a:t>que é a expressão </a:t>
            </a:r>
            <a:r>
              <a:rPr lang="pt-BR" i="1" dirty="0" smtClean="0"/>
              <a:t>do </a:t>
            </a:r>
            <a:r>
              <a:rPr lang="pt-BR" i="1" u="sng" dirty="0" smtClean="0"/>
              <a:t>amor </a:t>
            </a:r>
            <a:r>
              <a:rPr lang="pt-BR" i="1" u="sng" dirty="0" smtClean="0"/>
              <a:t>em ação</a:t>
            </a:r>
            <a:r>
              <a:rPr lang="pt-BR" i="1" dirty="0" smtClean="0"/>
              <a:t>, razão de ser de sua </a:t>
            </a:r>
            <a:r>
              <a:rPr lang="pt-BR" i="1" dirty="0" smtClean="0"/>
              <a:t>existência como </a:t>
            </a:r>
            <a:r>
              <a:rPr lang="pt-BR" i="1" dirty="0" smtClean="0"/>
              <a:t>corpo de Cristo”.</a:t>
            </a:r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padrão bíblico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Qual a importância da igreja para nós? E para o mundo?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Porque estudar sobre a igreja?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A </a:t>
            </a:r>
            <a:r>
              <a:rPr lang="pt-BR" dirty="0" smtClean="0"/>
              <a:t>missão da igreja é de </a:t>
            </a:r>
            <a:r>
              <a:rPr lang="pt-BR" dirty="0" smtClean="0"/>
              <a:t>importância vital </a:t>
            </a:r>
            <a:r>
              <a:rPr lang="pt-BR" dirty="0" smtClean="0"/>
              <a:t>para o bem da humanidade</a:t>
            </a:r>
            <a:r>
              <a:rPr lang="pt-BR" dirty="0" smtClean="0"/>
              <a:t>. Ela </a:t>
            </a:r>
            <a:r>
              <a:rPr lang="pt-BR" dirty="0" smtClean="0"/>
              <a:t>expressa sua importância </a:t>
            </a:r>
            <a:r>
              <a:rPr lang="pt-BR" dirty="0" smtClean="0"/>
              <a:t>nas funções </a:t>
            </a:r>
            <a:r>
              <a:rPr lang="pt-BR" dirty="0" smtClean="0"/>
              <a:t>que </a:t>
            </a:r>
            <a:r>
              <a:rPr lang="pt-BR" dirty="0" smtClean="0"/>
              <a:t>desempenha.</a:t>
            </a:r>
          </a:p>
          <a:p>
            <a:endParaRPr lang="pt-BR" dirty="0" smtClean="0"/>
          </a:p>
          <a:p>
            <a:r>
              <a:rPr lang="pt-BR" i="1" dirty="0" smtClean="0"/>
              <a:t>Adoração</a:t>
            </a:r>
            <a:r>
              <a:rPr lang="pt-BR" i="1" dirty="0" smtClean="0"/>
              <a:t>, </a:t>
            </a:r>
            <a:endParaRPr lang="pt-BR" i="1" dirty="0" smtClean="0"/>
          </a:p>
          <a:p>
            <a:r>
              <a:rPr lang="pt-BR" i="1" dirty="0" smtClean="0"/>
              <a:t>E</a:t>
            </a:r>
            <a:r>
              <a:rPr lang="pt-BR" i="1" dirty="0" smtClean="0"/>
              <a:t>vangelização</a:t>
            </a:r>
            <a:r>
              <a:rPr lang="pt-BR" i="1" dirty="0" smtClean="0"/>
              <a:t>, </a:t>
            </a:r>
            <a:endParaRPr lang="pt-BR" i="1" dirty="0" smtClean="0"/>
          </a:p>
          <a:p>
            <a:r>
              <a:rPr lang="pt-BR" i="1" dirty="0" smtClean="0"/>
              <a:t>E</a:t>
            </a:r>
            <a:r>
              <a:rPr lang="pt-BR" i="1" dirty="0" smtClean="0"/>
              <a:t>ducação </a:t>
            </a:r>
            <a:r>
              <a:rPr lang="pt-BR" i="1" dirty="0" smtClean="0"/>
              <a:t>e </a:t>
            </a:r>
            <a:endParaRPr lang="pt-BR" i="1" dirty="0" smtClean="0"/>
          </a:p>
          <a:p>
            <a:r>
              <a:rPr lang="pt-BR" i="1" dirty="0" smtClean="0"/>
              <a:t>Ação social.</a:t>
            </a:r>
          </a:p>
          <a:p>
            <a:endParaRPr lang="pt-BR" i="1" dirty="0" smtClean="0"/>
          </a:p>
          <a:p>
            <a:pPr>
              <a:buNone/>
            </a:pPr>
            <a:r>
              <a:rPr lang="pt-BR" dirty="0" smtClean="0"/>
              <a:t>O papel da igreja é transformar o mundo!</a:t>
            </a:r>
          </a:p>
          <a:p>
            <a:pPr>
              <a:buNone/>
            </a:pP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Por causa da sua missão.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Os frutos do trabalho da </a:t>
            </a:r>
            <a:r>
              <a:rPr lang="pt-BR" dirty="0" smtClean="0"/>
              <a:t>igreja são </a:t>
            </a:r>
            <a:r>
              <a:rPr lang="pt-BR" dirty="0" smtClean="0"/>
              <a:t>vidas transformadas que se </a:t>
            </a:r>
            <a:r>
              <a:rPr lang="pt-BR" dirty="0" smtClean="0"/>
              <a:t>tornam bênçãos </a:t>
            </a:r>
            <a:r>
              <a:rPr lang="pt-BR" dirty="0" smtClean="0"/>
              <a:t>para a causa de Deus, para a </a:t>
            </a:r>
            <a:r>
              <a:rPr lang="pt-BR" dirty="0" smtClean="0"/>
              <a:t>sociedade e </a:t>
            </a:r>
            <a:r>
              <a:rPr lang="pt-BR" dirty="0" smtClean="0"/>
              <a:t>para o mundo. </a:t>
            </a:r>
            <a:endParaRPr lang="pt-BR" dirty="0" smtClean="0"/>
          </a:p>
          <a:p>
            <a:r>
              <a:rPr lang="pt-BR" dirty="0" smtClean="0"/>
              <a:t>Pessoas </a:t>
            </a:r>
            <a:r>
              <a:rPr lang="pt-BR" dirty="0" smtClean="0"/>
              <a:t>sem </a:t>
            </a:r>
            <a:r>
              <a:rPr lang="pt-BR" dirty="0" smtClean="0"/>
              <a:t>direção tomaram </a:t>
            </a:r>
            <a:r>
              <a:rPr lang="pt-BR" dirty="0" smtClean="0"/>
              <a:t>rumos certos; </a:t>
            </a:r>
            <a:endParaRPr lang="pt-BR" dirty="0" smtClean="0"/>
          </a:p>
          <a:p>
            <a:r>
              <a:rPr lang="pt-BR" dirty="0" smtClean="0"/>
              <a:t>Pessoas apáticas se </a:t>
            </a:r>
            <a:r>
              <a:rPr lang="pt-BR" dirty="0" smtClean="0"/>
              <a:t>tornaram idealistas; </a:t>
            </a:r>
            <a:endParaRPr lang="pt-BR" dirty="0" smtClean="0"/>
          </a:p>
          <a:p>
            <a:r>
              <a:rPr lang="pt-BR" dirty="0" smtClean="0"/>
              <a:t>Pessoas desanimadas se </a:t>
            </a:r>
            <a:r>
              <a:rPr lang="pt-BR" dirty="0" smtClean="0"/>
              <a:t>encheram de </a:t>
            </a:r>
            <a:r>
              <a:rPr lang="pt-BR" dirty="0" smtClean="0"/>
              <a:t>entusiasmo</a:t>
            </a:r>
            <a:r>
              <a:rPr lang="pt-BR" dirty="0" smtClean="0"/>
              <a:t>. </a:t>
            </a:r>
            <a:endParaRPr lang="pt-BR" dirty="0" smtClean="0"/>
          </a:p>
          <a:p>
            <a:r>
              <a:rPr lang="pt-BR" dirty="0" smtClean="0"/>
              <a:t>Vidas transformadas</a:t>
            </a:r>
            <a:r>
              <a:rPr lang="pt-BR" dirty="0" smtClean="0"/>
              <a:t>, vidas úteis que </a:t>
            </a:r>
            <a:r>
              <a:rPr lang="pt-BR" dirty="0" smtClean="0"/>
              <a:t>abençoam, que </a:t>
            </a:r>
            <a:r>
              <a:rPr lang="pt-BR" dirty="0" smtClean="0"/>
              <a:t>constroem, que dignificam o nome </a:t>
            </a:r>
            <a:r>
              <a:rPr lang="pt-BR" dirty="0" smtClean="0"/>
              <a:t>de Deus</a:t>
            </a:r>
            <a:r>
              <a:rPr lang="pt-BR" dirty="0" smtClean="0"/>
              <a:t>.</a:t>
            </a: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Por causa dos seus frutos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Podemos começar com o que já sabemos:</a:t>
            </a:r>
          </a:p>
          <a:p>
            <a:endParaRPr lang="pt-BR" dirty="0" smtClean="0"/>
          </a:p>
          <a:p>
            <a:r>
              <a:rPr lang="pt-BR" dirty="0" smtClean="0"/>
              <a:t>Paulo não </a:t>
            </a:r>
            <a:r>
              <a:rPr lang="pt-BR" dirty="0" smtClean="0"/>
              <a:t>considerava a “igreja” um </a:t>
            </a:r>
            <a:r>
              <a:rPr lang="pt-BR" dirty="0" smtClean="0"/>
              <a:t>acessório opcional</a:t>
            </a:r>
            <a:r>
              <a:rPr lang="pt-BR" dirty="0" smtClean="0"/>
              <a:t>, mas parte essencial da </a:t>
            </a:r>
            <a:r>
              <a:rPr lang="pt-BR" dirty="0" smtClean="0"/>
              <a:t>vida cristã</a:t>
            </a:r>
            <a:r>
              <a:rPr lang="pt-BR" dirty="0" smtClean="0"/>
              <a:t>. Para ele, a igreja era a </a:t>
            </a:r>
            <a:r>
              <a:rPr lang="pt-BR" dirty="0" smtClean="0"/>
              <a:t>demonstração viva </a:t>
            </a:r>
            <a:r>
              <a:rPr lang="pt-BR" dirty="0" smtClean="0"/>
              <a:t>do reino de Deus e do novo </a:t>
            </a:r>
            <a:r>
              <a:rPr lang="pt-BR" dirty="0" smtClean="0"/>
              <a:t>povo de </a:t>
            </a:r>
            <a:r>
              <a:rPr lang="pt-BR" dirty="0" smtClean="0"/>
              <a:t>Deus (</a:t>
            </a:r>
            <a:r>
              <a:rPr lang="pt-BR" dirty="0" smtClean="0"/>
              <a:t>Efésios </a:t>
            </a:r>
            <a:r>
              <a:rPr lang="pt-BR" dirty="0" smtClean="0"/>
              <a:t>2.11-22), um lugar onde </a:t>
            </a:r>
            <a:r>
              <a:rPr lang="pt-BR" dirty="0" smtClean="0"/>
              <a:t>todas as </a:t>
            </a:r>
            <a:r>
              <a:rPr lang="pt-BR" dirty="0" smtClean="0"/>
              <a:t>barreiras haviam sido </a:t>
            </a:r>
            <a:r>
              <a:rPr lang="pt-BR" dirty="0" smtClean="0"/>
              <a:t>quebradas (Gálatas 3.23-29).</a:t>
            </a:r>
          </a:p>
          <a:p>
            <a:endParaRPr lang="pt-BR" dirty="0" smtClean="0"/>
          </a:p>
          <a:p>
            <a:r>
              <a:rPr lang="pt-BR" dirty="0" smtClean="0"/>
              <a:t>Foi dito por </a:t>
            </a:r>
            <a:r>
              <a:rPr lang="pt-BR" dirty="0" smtClean="0"/>
              <a:t>Cristo que as portas do inferno </a:t>
            </a:r>
            <a:r>
              <a:rPr lang="pt-BR" dirty="0" smtClean="0"/>
              <a:t>não prevaleceriam </a:t>
            </a:r>
            <a:r>
              <a:rPr lang="pt-BR" dirty="0" smtClean="0"/>
              <a:t>contra ela (</a:t>
            </a:r>
            <a:r>
              <a:rPr lang="pt-BR" dirty="0" err="1" smtClean="0"/>
              <a:t>Mt</a:t>
            </a:r>
            <a:r>
              <a:rPr lang="pt-BR" dirty="0" smtClean="0"/>
              <a:t> 16.18), </a:t>
            </a:r>
            <a:r>
              <a:rPr lang="pt-BR" dirty="0" smtClean="0"/>
              <a:t>indicando, desse </a:t>
            </a:r>
            <a:r>
              <a:rPr lang="pt-BR" dirty="0" smtClean="0"/>
              <a:t>modo, que muitos seriam </a:t>
            </a:r>
            <a:r>
              <a:rPr lang="pt-BR" dirty="0" smtClean="0"/>
              <a:t>os desafios </a:t>
            </a:r>
            <a:r>
              <a:rPr lang="pt-BR" dirty="0" smtClean="0"/>
              <a:t>que ela teria que enfrentar</a:t>
            </a:r>
            <a:r>
              <a:rPr lang="pt-BR" dirty="0" smtClean="0"/>
              <a:t>. A </a:t>
            </a:r>
            <a:r>
              <a:rPr lang="pt-BR" dirty="0" smtClean="0"/>
              <a:t>Igreja Primitiva enfrentou grandes </a:t>
            </a:r>
            <a:r>
              <a:rPr lang="pt-BR" dirty="0" smtClean="0"/>
              <a:t>desafios como </a:t>
            </a:r>
            <a:r>
              <a:rPr lang="pt-BR" dirty="0" smtClean="0"/>
              <a:t>as perseguições, as </a:t>
            </a:r>
            <a:r>
              <a:rPr lang="pt-BR" dirty="0" smtClean="0"/>
              <a:t>heresias, as </a:t>
            </a:r>
            <a:r>
              <a:rPr lang="pt-BR" dirty="0" smtClean="0"/>
              <a:t>incompreensões, mas ela foi </a:t>
            </a:r>
            <a:r>
              <a:rPr lang="pt-BR" dirty="0" smtClean="0"/>
              <a:t>sempre triunfante</a:t>
            </a:r>
            <a:r>
              <a:rPr lang="pt-BR" dirty="0" smtClean="0"/>
              <a:t>.</a:t>
            </a: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Sobre igreja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Imagem 8" descr="logo sigm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6228531"/>
            <a:ext cx="2066374" cy="453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2247</TotalTime>
  <Words>899</Words>
  <Application>Microsoft Office PowerPoint</Application>
  <PresentationFormat>Apresentação na tela (4:3)</PresentationFormat>
  <Paragraphs>74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Urbano</vt:lpstr>
      <vt:lpstr>Perspectiva Bíblica sobre a igreja, sua natureza e missão </vt:lpstr>
      <vt:lpstr>O tema do trimestre</vt:lpstr>
      <vt:lpstr>O tema igreja</vt:lpstr>
      <vt:lpstr>O padrão bíblico</vt:lpstr>
      <vt:lpstr>O padrão bíblico</vt:lpstr>
      <vt:lpstr>Porque estudar sobre a igreja?</vt:lpstr>
      <vt:lpstr>Por causa da sua missão.</vt:lpstr>
      <vt:lpstr>Por causa dos seus frutos</vt:lpstr>
      <vt:lpstr>Sobre igreja</vt:lpstr>
      <vt:lpstr>Sobre igreja</vt:lpstr>
      <vt:lpstr>Um retrato atual</vt:lpstr>
      <vt:lpstr>Para terminar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EBD – PIB Nova Aliança Prof. Maurício Fernandes</dc:title>
  <dc:creator>Maurício Paulino Marques Fernandes</dc:creator>
  <cp:lastModifiedBy>Maurício Paulino Marques Fernandes</cp:lastModifiedBy>
  <cp:revision>74</cp:revision>
  <dcterms:created xsi:type="dcterms:W3CDTF">2013-03-02T22:24:30Z</dcterms:created>
  <dcterms:modified xsi:type="dcterms:W3CDTF">2016-06-25T17:40:14Z</dcterms:modified>
</cp:coreProperties>
</file>